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34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984236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650240">
              <a:defRPr sz="6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650239" y="2275839"/>
            <a:ext cx="11704322" cy="643692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471487" indent="-471487" defTabSz="650240">
              <a:spcBef>
                <a:spcPts val="1000"/>
              </a:spcBef>
              <a:buSzPct val="100000"/>
              <a:buFont typeface="Arial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06235" indent="-449035" defTabSz="650240">
              <a:spcBef>
                <a:spcPts val="1000"/>
              </a:spcBef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9100" defTabSz="650240">
              <a:spcBef>
                <a:spcPts val="1000"/>
              </a:spcBef>
              <a:buSzPct val="100000"/>
              <a:buFont typeface="Arial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20" defTabSz="650240">
              <a:spcBef>
                <a:spcPts val="1000"/>
              </a:spcBef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650240">
              <a:spcBef>
                <a:spcPts val="1000"/>
              </a:spcBef>
              <a:buSzPct val="100000"/>
              <a:buFont typeface="Arial"/>
              <a:buChar char="»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xfrm>
            <a:off x="11998689" y="9114112"/>
            <a:ext cx="355871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65024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B1A886EF-635B-4D69-8B99-02AE338A7052-L0-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00818" y="-48420"/>
            <a:ext cx="10045611" cy="3331710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479606" y="4766916"/>
            <a:ext cx="12045589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5000" b="1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defTabSz="457200">
              <a:defRPr sz="5000" b="1">
                <a:solidFill>
                  <a:srgbClr val="F2E933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t>"The Cost Of An Unforgiving Spirit"</a:t>
            </a:r>
          </a:p>
        </p:txBody>
      </p:sp>
      <p:sp>
        <p:nvSpPr>
          <p:cNvPr id="130" name="Shape 130"/>
          <p:cNvSpPr/>
          <p:nvPr/>
        </p:nvSpPr>
        <p:spPr>
          <a:xfrm>
            <a:off x="1994079" y="7572317"/>
            <a:ext cx="860048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defRPr sz="3900" b="1" i="1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St. Matthew 18:23-35 NIV</a:t>
            </a:r>
          </a:p>
        </p:txBody>
      </p:sp>
      <p:sp>
        <p:nvSpPr>
          <p:cNvPr id="131" name="Shape 131"/>
          <p:cNvSpPr/>
          <p:nvPr/>
        </p:nvSpPr>
        <p:spPr>
          <a:xfrm>
            <a:off x="594237" y="2571609"/>
            <a:ext cx="484869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Tuesday, August 9, 2016</a:t>
            </a:r>
          </a:p>
        </p:txBody>
      </p:sp>
      <p:sp>
        <p:nvSpPr>
          <p:cNvPr id="132" name="Shape 132"/>
          <p:cNvSpPr/>
          <p:nvPr/>
        </p:nvSpPr>
        <p:spPr>
          <a:xfrm>
            <a:off x="-381861" y="3402802"/>
            <a:ext cx="13768522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5000" b="1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defTabSz="457200">
              <a:defRPr sz="5000" b="1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t>Series: A Right Now Word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546264" y="994385"/>
            <a:ext cx="11912272" cy="838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b="1">
                <a:latin typeface="Verdana"/>
                <a:ea typeface="Verdana"/>
                <a:cs typeface="Verdana"/>
                <a:sym typeface="Verdana"/>
              </a:defRPr>
            </a:pPr>
            <a:r>
              <a:t>St. Matthew 18:23-35 NIV</a:t>
            </a:r>
          </a:p>
          <a:p>
            <a:pPr algn="l" defTabSz="457200">
              <a:defRPr sz="1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l" defTabSz="457200">
              <a:defRPr sz="1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l" defTabSz="457200"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23 “</a:t>
            </a:r>
            <a:r>
              <a:t>Therefore, the kingdom of heaven is like a king who wanted to settle accounts with his servants. </a:t>
            </a:r>
          </a:p>
          <a:p>
            <a:pPr algn="l" defTabSz="457200">
              <a:defRPr sz="28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24</a:t>
            </a:r>
            <a:r>
              <a:t> As he began the settlement, a man who owed him ten thousand bags of gold[h] was brought to him. </a:t>
            </a:r>
          </a:p>
          <a:p>
            <a:pPr algn="l" defTabSz="457200">
              <a:defRPr sz="28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25</a:t>
            </a:r>
            <a:r>
              <a:t> Since he was not able to pay, the master ordered that he and his wife and his children and all that he had be sold to repay the debt.</a:t>
            </a:r>
          </a:p>
          <a:p>
            <a:pPr algn="l" defTabSz="457200">
              <a:defRPr sz="28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26</a:t>
            </a:r>
            <a:r>
              <a:t> “At this the servant fell on his knees before him. ‘Be patient with me,’ he begged, ‘and I will pay back everything.’ </a:t>
            </a:r>
          </a:p>
          <a:p>
            <a:pPr algn="l" defTabSz="457200">
              <a:defRPr sz="28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27</a:t>
            </a:r>
            <a:r>
              <a:t> The servant’s master took pity on him, canceled the debt and let him go.</a:t>
            </a:r>
          </a:p>
          <a:p>
            <a:pPr algn="l" defTabSz="457200">
              <a:defRPr sz="28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546264" y="736600"/>
            <a:ext cx="11912272" cy="828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b="1">
                <a:latin typeface="Verdana"/>
                <a:ea typeface="Verdana"/>
                <a:cs typeface="Verdana"/>
                <a:sym typeface="Verdana"/>
              </a:defRPr>
            </a:pPr>
            <a:r>
              <a:t>St. Matthew 18:23-35 NIV</a:t>
            </a:r>
          </a:p>
          <a:p>
            <a:pPr algn="l" defTabSz="457200">
              <a:defRPr sz="1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28</a:t>
            </a:r>
            <a:r>
              <a:t> “But when that servant went out, he found one of his fellow servants who owed him a hundred silver coins.[i] He grabbed him and began to choke him. ‘Pay back what you owe me!’ he demanded.</a:t>
            </a:r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29</a:t>
            </a:r>
            <a:r>
              <a:t> “His fellow servant fell to his knees and begged him, ‘Be patient with me, and I will pay it back.’</a:t>
            </a:r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30</a:t>
            </a:r>
            <a:r>
              <a:t> “But he refused. Instead, he went off and had the man thrown into prison until he could pay the debt. </a:t>
            </a:r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31</a:t>
            </a:r>
            <a:r>
              <a:t> When the other servants saw what had happened, they were outraged and went and told their master everything that had happened.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546264" y="1092199"/>
            <a:ext cx="11912272" cy="75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b="1">
                <a:latin typeface="Verdana"/>
                <a:ea typeface="Verdana"/>
                <a:cs typeface="Verdana"/>
                <a:sym typeface="Verdana"/>
              </a:defRPr>
            </a:pPr>
            <a:r>
              <a:t>St. Matthew 18:23-35 NIV</a:t>
            </a:r>
          </a:p>
          <a:p>
            <a:pPr algn="l" defTabSz="457200">
              <a:defRPr sz="3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32</a:t>
            </a:r>
            <a:r>
              <a:t> “Then the master called the servant in. ‘You wicked servant,’ he said, ‘I canceled all that debt of yours because you begged me to. </a:t>
            </a:r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33</a:t>
            </a:r>
            <a:r>
              <a:t> Shouldn’t you have had mercy on your fellow servant just as I had on you?’ </a:t>
            </a:r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34</a:t>
            </a:r>
            <a:r>
              <a:t> In anger his master handed him over to the jailers to be tortured, until he should pay back all he owed.</a:t>
            </a:r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35</a:t>
            </a:r>
            <a:r>
              <a:t> “This is how my heavenly Father will treat each of you unless you forgive your brother or sister from your heart.”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137283" y="3517899"/>
            <a:ext cx="12392750" cy="271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7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Three Key Observations From Sunday's Message...</a:t>
            </a:r>
          </a:p>
          <a:p>
            <a:pPr algn="l" defTabSz="457200"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547685" y="2730499"/>
            <a:ext cx="11909431" cy="375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1.   We all have been truly bless by the forgiveness, grace and mercy of God our Heavenly Father.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543165" y="2755900"/>
            <a:ext cx="11918470" cy="424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2.  The Lord expects us to demonstrate that same type of forgiveness, grace and mercy towards others.</a:t>
            </a:r>
          </a:p>
          <a:p>
            <a:pPr lvl="1" indent="0" algn="l" defTabSz="457200">
              <a:defRPr sz="1600" b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732274" y="3215068"/>
            <a:ext cx="11540252" cy="375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3.  If we do not, then one day we will be held accountable by God, who on that Great Day will judge all mankind.</a:t>
            </a: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Custom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Helvetica</vt:lpstr>
      <vt:lpstr>Helvetica Light</vt:lpstr>
      <vt:lpstr>Helvetica Neue</vt:lpstr>
      <vt:lpstr>Times New Roman</vt:lpstr>
      <vt:lpstr>Verdana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Media</dc:creator>
  <cp:lastModifiedBy>Media</cp:lastModifiedBy>
  <cp:revision>1</cp:revision>
  <dcterms:modified xsi:type="dcterms:W3CDTF">2016-08-10T00:09:31Z</dcterms:modified>
</cp:coreProperties>
</file>