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65024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650240">
              <a:spcBef>
                <a:spcPts val="10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defTabSz="650240">
              <a:spcBef>
                <a:spcPts val="10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650240">
              <a:spcBef>
                <a:spcPts val="10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xfrm>
            <a:off x="11998689" y="9114112"/>
            <a:ext cx="355871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65024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B1A886EF-635B-4D69-8B99-02AE338A7052-L0-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0818" y="-48420"/>
            <a:ext cx="10045611" cy="333171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160186" y="5076722"/>
            <a:ext cx="13768522" cy="1638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b="1" sz="5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defTabSz="457200">
              <a:defRPr b="1" sz="5000">
                <a:solidFill>
                  <a:srgbClr val="F2E933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"</a:t>
            </a:r>
            <a:r>
              <a:rPr>
                <a:uFill>
                  <a:solidFill>
                    <a:srgbClr val="9D44B8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Everyone Matters"</a:t>
            </a:r>
          </a:p>
        </p:txBody>
      </p:sp>
      <p:sp>
        <p:nvSpPr>
          <p:cNvPr id="130" name="Shape 130"/>
          <p:cNvSpPr/>
          <p:nvPr/>
        </p:nvSpPr>
        <p:spPr>
          <a:xfrm>
            <a:off x="2538479" y="7338975"/>
            <a:ext cx="9011936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b="1" i="1" sz="39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St. Luke 15:1-7 NIV</a:t>
            </a:r>
          </a:p>
        </p:txBody>
      </p:sp>
      <p:sp>
        <p:nvSpPr>
          <p:cNvPr id="131" name="Shape 131"/>
          <p:cNvSpPr/>
          <p:nvPr/>
        </p:nvSpPr>
        <p:spPr>
          <a:xfrm>
            <a:off x="594237" y="2571609"/>
            <a:ext cx="484869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Tuesday, June 7, 2016</a:t>
            </a:r>
          </a:p>
        </p:txBody>
      </p:sp>
      <p:sp>
        <p:nvSpPr>
          <p:cNvPr id="132" name="Shape 132"/>
          <p:cNvSpPr/>
          <p:nvPr/>
        </p:nvSpPr>
        <p:spPr>
          <a:xfrm>
            <a:off x="160186" y="3701506"/>
            <a:ext cx="13768522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b="1" sz="5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defTabSz="457200">
              <a:defRPr b="1" sz="5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Series: A Right Now Word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610552" y="510523"/>
            <a:ext cx="11783695" cy="914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b="1" sz="4300">
                <a:latin typeface="Verdana"/>
                <a:ea typeface="Verdana"/>
                <a:cs typeface="Verdana"/>
                <a:sym typeface="Verdana"/>
              </a:defRPr>
            </a:pPr>
            <a:r>
              <a:t>St. Luke 15:1-7 NIV</a:t>
            </a:r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1</a:t>
            </a:r>
            <a:r>
              <a:rPr b="0"/>
              <a:t> Then all the tax collectors and the sinners drew near to Him to hear Him. </a:t>
            </a: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2</a:t>
            </a:r>
            <a:r>
              <a:rPr b="0"/>
              <a:t> And the Pharisees and scribes complained, saying, “This Man receives sinners and eats with them.” </a:t>
            </a: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3</a:t>
            </a:r>
            <a:r>
              <a:rPr b="0"/>
              <a:t> So He spoke this parable to them, saying:</a:t>
            </a: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4</a:t>
            </a:r>
            <a:r>
              <a:rPr b="0"/>
              <a:t> “What man of you, having a hundred sheep, if he loses one of them, does not leave the ninety-nine in the wilderness, and go after the one which is lost until he finds it? </a:t>
            </a:r>
            <a:endParaRPr b="0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610552" y="863599"/>
            <a:ext cx="11783695" cy="802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b="1" sz="4300">
                <a:latin typeface="Verdana"/>
                <a:ea typeface="Verdana"/>
                <a:cs typeface="Verdana"/>
                <a:sym typeface="Verdana"/>
              </a:defRPr>
            </a:pPr>
            <a:r>
              <a:t>St. Luke 15:1-7 NIV</a:t>
            </a: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5</a:t>
            </a:r>
            <a:r>
              <a:rPr b="0"/>
              <a:t> And when he has found it, he lays it on his shoulders, rejoicing. </a:t>
            </a: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6</a:t>
            </a:r>
            <a:r>
              <a:rPr b="0"/>
              <a:t> And when he comes home, he calls together his friends and neighbors, saying to them, ‘Rejoice with me, for I have found my sheep which was lost!’ </a:t>
            </a: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7</a:t>
            </a:r>
            <a:r>
              <a:rPr b="0"/>
              <a:t> I say to you that likewise there will be more joy in heaven over one sinner who repents than over ninety-nine just persons who need no repentance.</a:t>
            </a:r>
            <a:endParaRPr b="0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137283" y="3517899"/>
            <a:ext cx="12392750" cy="271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b="1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Three Key Observations From Sunday's Message...</a:t>
            </a:r>
          </a:p>
          <a:p>
            <a:pPr algn="l" defTabSz="457200">
              <a:defRPr sz="1600"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547685" y="2730499"/>
            <a:ext cx="11909431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1.  </a:t>
            </a:r>
            <a:r>
              <a:t>Jesus Christ is The Great Shepherd, and we all are His sheep.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543165" y="2539999"/>
            <a:ext cx="11918470" cy="467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2.  </a:t>
            </a:r>
            <a:r>
              <a:t>Anyone of us at anytime could make a mistake and stray away from the place where we should be. </a:t>
            </a:r>
            <a:endParaRPr>
              <a:solidFill>
                <a:srgbClr val="FF2D2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972691" y="1612900"/>
            <a:ext cx="11811087" cy="652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3.  </a:t>
            </a:r>
            <a:r>
              <a:t>The Lord our God, our Great Shepherd </a:t>
            </a:r>
            <a:r>
              <a:t>will </a:t>
            </a:r>
            <a:r>
              <a:t>diligently search for us</a:t>
            </a:r>
            <a:r>
              <a:t>, then will </a:t>
            </a:r>
            <a:r>
              <a:t>joyfully restore and forgive us, </a:t>
            </a:r>
            <a:r>
              <a:t>because to Him </a:t>
            </a:r>
            <a:r>
              <a:t>Everyone Matters!</a:t>
            </a:r>
          </a:p>
          <a:p>
            <a:pPr algn="l" defTabSz="457200">
              <a:tabLst>
                <a:tab pos="5765800" algn="l"/>
              </a:tabLst>
              <a:defRPr sz="6000">
                <a:latin typeface="Verdana"/>
                <a:ea typeface="Verdana"/>
                <a:cs typeface="Verdana"/>
                <a:sym typeface="Verdana"/>
              </a:defRPr>
            </a:pPr>
            <a:endParaRPr b="1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