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6" name="Shape 12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-3175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/>
          </p:cNvSpPr>
          <p:nvPr>
            <p:ph type="title"/>
          </p:nvPr>
        </p:nvSpPr>
        <p:spPr>
          <a:xfrm>
            <a:off x="650239" y="390596"/>
            <a:ext cx="11704322" cy="1625601"/>
          </a:xfrm>
          <a:prstGeom prst="rect">
            <a:avLst/>
          </a:prstGeom>
        </p:spPr>
        <p:txBody>
          <a:bodyPr lIns="65023" tIns="65023" rIns="65023" bIns="65023"/>
          <a:lstStyle>
            <a:lvl1pPr defTabSz="650240">
              <a:defRPr sz="6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118" name="Shape 118"/>
          <p:cNvSpPr>
            <a:spLocks noGrp="1"/>
          </p:cNvSpPr>
          <p:nvPr>
            <p:ph type="body" idx="1"/>
          </p:nvPr>
        </p:nvSpPr>
        <p:spPr>
          <a:xfrm>
            <a:off x="650239" y="2275839"/>
            <a:ext cx="11704322" cy="6436927"/>
          </a:xfrm>
          <a:prstGeom prst="rect">
            <a:avLst/>
          </a:prstGeom>
        </p:spPr>
        <p:txBody>
          <a:bodyPr lIns="65023" tIns="65023" rIns="65023" bIns="65023" anchor="t"/>
          <a:lstStyle>
            <a:lvl1pPr marL="471487" indent="-471487" defTabSz="650240">
              <a:spcBef>
                <a:spcPts val="1000"/>
              </a:spcBef>
              <a:buSzPct val="100000"/>
              <a:buFont typeface="Arial"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06235" indent="-449035" defTabSz="650240">
              <a:spcBef>
                <a:spcPts val="1000"/>
              </a:spcBef>
              <a:buSzPct val="100000"/>
              <a:buFont typeface="Arial"/>
              <a:buChar char="–"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19100" defTabSz="650240">
              <a:spcBef>
                <a:spcPts val="1000"/>
              </a:spcBef>
              <a:buSzPct val="100000"/>
              <a:buFont typeface="Arial"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74520" indent="-502920" defTabSz="650240">
              <a:spcBef>
                <a:spcPts val="1000"/>
              </a:spcBef>
              <a:buSzPct val="100000"/>
              <a:buFont typeface="Arial"/>
              <a:buChar char="–"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331720" indent="-502920" defTabSz="650240">
              <a:spcBef>
                <a:spcPts val="1000"/>
              </a:spcBef>
              <a:buSzPct val="100000"/>
              <a:buFont typeface="Arial"/>
              <a:buChar char="»"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hape 119"/>
          <p:cNvSpPr>
            <a:spLocks noGrp="1"/>
          </p:cNvSpPr>
          <p:nvPr>
            <p:ph type="sldNum" sz="quarter" idx="2"/>
          </p:nvPr>
        </p:nvSpPr>
        <p:spPr>
          <a:xfrm>
            <a:off x="11998689" y="9114112"/>
            <a:ext cx="355871" cy="371349"/>
          </a:xfrm>
          <a:prstGeom prst="rect">
            <a:avLst/>
          </a:prstGeom>
        </p:spPr>
        <p:txBody>
          <a:bodyPr lIns="65023" tIns="65023" rIns="65023" bIns="65023" anchor="ctr"/>
          <a:lstStyle>
            <a:lvl1pPr algn="r" defTabSz="65024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19250" y="660400"/>
            <a:ext cx="9758016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299" y="638919"/>
            <a:ext cx="5325770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83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B1A886EF-635B-4D69-8B99-02AE338A7052-L0-0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00818" y="-48420"/>
            <a:ext cx="10045611" cy="3331710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Shape 129"/>
          <p:cNvSpPr/>
          <p:nvPr/>
        </p:nvSpPr>
        <p:spPr>
          <a:xfrm>
            <a:off x="479606" y="5147916"/>
            <a:ext cx="12045589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defRPr sz="5000" b="1"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defTabSz="457200">
              <a:defRPr sz="5000" b="1">
                <a:solidFill>
                  <a:srgbClr val="F2E933"/>
                </a:solidFill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  <a:r>
              <a:t>"Blessed"</a:t>
            </a:r>
          </a:p>
        </p:txBody>
      </p:sp>
      <p:sp>
        <p:nvSpPr>
          <p:cNvPr id="130" name="Shape 130"/>
          <p:cNvSpPr/>
          <p:nvPr/>
        </p:nvSpPr>
        <p:spPr>
          <a:xfrm>
            <a:off x="2202156" y="7270889"/>
            <a:ext cx="8600488" cy="69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defRPr sz="3900" b="1" i="1"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Psalm 1:1-6 NIV</a:t>
            </a:r>
          </a:p>
        </p:txBody>
      </p:sp>
      <p:sp>
        <p:nvSpPr>
          <p:cNvPr id="131" name="Shape 131"/>
          <p:cNvSpPr/>
          <p:nvPr/>
        </p:nvSpPr>
        <p:spPr>
          <a:xfrm>
            <a:off x="-464268" y="2425265"/>
            <a:ext cx="6929571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Tuesday, September 6, 2016</a:t>
            </a:r>
          </a:p>
        </p:txBody>
      </p:sp>
      <p:sp>
        <p:nvSpPr>
          <p:cNvPr id="132" name="Shape 132"/>
          <p:cNvSpPr/>
          <p:nvPr/>
        </p:nvSpPr>
        <p:spPr>
          <a:xfrm>
            <a:off x="-25627" y="3813842"/>
            <a:ext cx="13768522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defRPr sz="5000" b="1"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defTabSz="457200">
              <a:defRPr sz="5000" b="1"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  <a:r>
              <a:t>Series: An Encouraging Word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/>
        </p:nvSpPr>
        <p:spPr>
          <a:xfrm>
            <a:off x="546264" y="1574800"/>
            <a:ext cx="11912272" cy="660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defRPr b="1">
                <a:latin typeface="Verdana"/>
                <a:ea typeface="Verdana"/>
                <a:cs typeface="Verdana"/>
                <a:sym typeface="Verdana"/>
              </a:defRPr>
            </a:pPr>
            <a:r>
              <a:t>Psalm 1:1-6 NIV </a:t>
            </a:r>
          </a:p>
          <a:p>
            <a:pPr algn="l" defTabSz="457200">
              <a:defRPr sz="3200"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algn="l" defTabSz="457200">
              <a:defRPr sz="3200">
                <a:latin typeface="Verdana"/>
                <a:ea typeface="Verdana"/>
                <a:cs typeface="Verdana"/>
                <a:sym typeface="Verdana"/>
              </a:defRPr>
            </a:pPr>
            <a:r>
              <a:rPr b="1"/>
              <a:t>1</a:t>
            </a:r>
            <a:r>
              <a:t> Blessed is the one who does not walk in step with the wicked or stand in the way that sinners take or sit in the company of mockers,</a:t>
            </a:r>
          </a:p>
          <a:p>
            <a:pPr algn="l" defTabSz="457200">
              <a:defRPr sz="3200" b="1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algn="l" defTabSz="457200">
              <a:defRPr sz="3200">
                <a:latin typeface="Verdana"/>
                <a:ea typeface="Verdana"/>
                <a:cs typeface="Verdana"/>
                <a:sym typeface="Verdana"/>
              </a:defRPr>
            </a:pPr>
            <a:r>
              <a:rPr b="1"/>
              <a:t>2</a:t>
            </a:r>
            <a:r>
              <a:t> but whose delight is in the law of the Lord, and who meditates on his law day and night.</a:t>
            </a:r>
          </a:p>
          <a:p>
            <a:pPr algn="l" defTabSz="457200">
              <a:defRPr sz="3200" b="1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algn="l" defTabSz="457200">
              <a:defRPr sz="3200">
                <a:latin typeface="Verdana"/>
                <a:ea typeface="Verdana"/>
                <a:cs typeface="Verdana"/>
                <a:sym typeface="Verdana"/>
              </a:defRPr>
            </a:pPr>
            <a:r>
              <a:rPr b="1"/>
              <a:t>3</a:t>
            </a:r>
            <a:r>
              <a:t> That person is like a tree planted by streams of water, which yields its fruit in season and whose leaf does not wither—whatever they do prospers.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/>
        </p:nvSpPr>
        <p:spPr>
          <a:xfrm>
            <a:off x="546264" y="2070099"/>
            <a:ext cx="11912272" cy="561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defRPr b="1">
                <a:latin typeface="Verdana"/>
                <a:ea typeface="Verdana"/>
                <a:cs typeface="Verdana"/>
                <a:sym typeface="Verdana"/>
              </a:defRPr>
            </a:pPr>
            <a:r>
              <a:t>Psalm 1:1-6 NIV </a:t>
            </a:r>
          </a:p>
          <a:p>
            <a:pPr algn="l" defTabSz="457200">
              <a:defRPr sz="3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algn="l" defTabSz="457200">
              <a:defRPr sz="3200">
                <a:latin typeface="Verdana"/>
                <a:ea typeface="Verdana"/>
                <a:cs typeface="Verdana"/>
                <a:sym typeface="Verdana"/>
              </a:defRPr>
            </a:pPr>
            <a:r>
              <a:rPr b="1"/>
              <a:t>4</a:t>
            </a:r>
            <a:r>
              <a:t> Not so the wicked! They are like chaff that the wind blows away.</a:t>
            </a:r>
          </a:p>
          <a:p>
            <a:pPr algn="l" defTabSz="457200">
              <a:defRPr sz="3200" b="1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algn="l" defTabSz="457200">
              <a:defRPr sz="3200">
                <a:latin typeface="Verdana"/>
                <a:ea typeface="Verdana"/>
                <a:cs typeface="Verdana"/>
                <a:sym typeface="Verdana"/>
              </a:defRPr>
            </a:pPr>
            <a:r>
              <a:rPr b="1"/>
              <a:t>5</a:t>
            </a:r>
            <a:r>
              <a:t> Therefore the wicked will not stand in the judgment, nor sinners in the assembly of the righteous.</a:t>
            </a:r>
          </a:p>
          <a:p>
            <a:pPr algn="l" defTabSz="457200">
              <a:defRPr sz="3200" b="1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algn="l" defTabSz="457200">
              <a:defRPr sz="3200">
                <a:latin typeface="Verdana"/>
                <a:ea typeface="Verdana"/>
                <a:cs typeface="Verdana"/>
                <a:sym typeface="Verdana"/>
              </a:defRPr>
            </a:pPr>
            <a:r>
              <a:rPr b="1"/>
              <a:t>6</a:t>
            </a:r>
            <a:r>
              <a:t> For the Lord watches over the way of the righteous, but the way of the wicked leads to destruction.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/>
        </p:nvSpPr>
        <p:spPr>
          <a:xfrm>
            <a:off x="759783" y="2930702"/>
            <a:ext cx="12392750" cy="271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defRPr sz="7000" b="1">
                <a:latin typeface="Helvetica"/>
                <a:ea typeface="Helvetica"/>
                <a:cs typeface="Helvetica"/>
                <a:sym typeface="Helvetica"/>
              </a:defRPr>
            </a:pPr>
            <a:r>
              <a:t>Observations From Sunday's Message...</a:t>
            </a:r>
          </a:p>
          <a:p>
            <a:pPr algn="l" defTabSz="457200">
              <a:defRPr sz="16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/>
        </p:nvSpPr>
        <p:spPr>
          <a:xfrm>
            <a:off x="547685" y="1327150"/>
            <a:ext cx="11909431" cy="6565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1042736" indent="-1042736" algn="l">
              <a:buSzPct val="100000"/>
              <a:buAutoNum type="arabicPeriod"/>
              <a:defRPr sz="6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Blessed people do not follow the example of wicked and corrupt people. (V.1)</a:t>
            </a:r>
            <a:endParaRPr dirty="0">
              <a:solidFill>
                <a:schemeClr val="tx1"/>
              </a:solidFill>
            </a:endParaRPr>
          </a:p>
          <a:p>
            <a:pPr marL="1042736" indent="-1042736" algn="l">
              <a:buSzPct val="100000"/>
              <a:buAutoNum type="arabicPeriod"/>
              <a:defRPr sz="6000" b="1">
                <a:latin typeface="Helvetica"/>
                <a:ea typeface="Helvetica"/>
                <a:cs typeface="Helvetica"/>
                <a:sym typeface="Helvetica"/>
              </a:defRPr>
            </a:pPr>
            <a:endParaRPr dirty="0">
              <a:solidFill>
                <a:schemeClr val="tx1"/>
              </a:solidFill>
            </a:endParaRPr>
          </a:p>
          <a:p>
            <a:pPr lvl="2" algn="l">
              <a:defRPr sz="6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"</a:t>
            </a:r>
            <a:r>
              <a:rPr b="0" dirty="0">
                <a:latin typeface="+mn-lt"/>
                <a:ea typeface="+mn-ea"/>
                <a:cs typeface="+mn-cs"/>
                <a:sym typeface="Helvetica Light"/>
              </a:rPr>
              <a:t>Blessed is the one who does not walk in step with the wicked or stand in the way that sinner take...</a:t>
            </a:r>
            <a:r>
              <a:rPr dirty="0"/>
              <a:t>"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/>
        </p:nvSpPr>
        <p:spPr>
          <a:xfrm>
            <a:off x="753408" y="1379793"/>
            <a:ext cx="11909431" cy="7489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2. Blessed people do not associate with evil doers who </a:t>
            </a:r>
            <a:r>
              <a:rPr lang="en-US" dirty="0"/>
              <a:t>mock </a:t>
            </a:r>
            <a:r>
              <a:rPr dirty="0"/>
              <a:t>God's instructions for their lives. (V.1b)</a:t>
            </a:r>
            <a:endParaRPr dirty="0">
              <a:solidFill>
                <a:schemeClr val="tx1"/>
              </a:solidFill>
            </a:endParaRPr>
          </a:p>
          <a:p>
            <a:pPr lvl="1" indent="0" algn="l" defTabSz="457200">
              <a:defRPr sz="6000">
                <a:latin typeface="Verdana"/>
                <a:ea typeface="Verdana"/>
                <a:cs typeface="Verdana"/>
                <a:sym typeface="Verdana"/>
              </a:defRPr>
            </a:pPr>
            <a:endParaRPr dirty="0">
              <a:solidFill>
                <a:schemeClr val="tx1"/>
              </a:solidFill>
            </a:endParaRPr>
          </a:p>
          <a:p>
            <a:pPr lvl="1" indent="0" algn="l" defTabSz="457200">
              <a:defRPr sz="6000">
                <a:latin typeface="Verdana"/>
                <a:ea typeface="Verdana"/>
                <a:cs typeface="Verdana"/>
                <a:sym typeface="Verdana"/>
              </a:defRPr>
            </a:pPr>
            <a:r>
              <a:rPr b="1" dirty="0"/>
              <a:t>"...</a:t>
            </a:r>
            <a:r>
              <a:rPr dirty="0"/>
              <a:t>or sit in the company of mockers</a:t>
            </a:r>
            <a:r>
              <a:rPr b="1" dirty="0"/>
              <a:t>"</a:t>
            </a:r>
            <a:endParaRPr b="1" dirty="0">
              <a:solidFill>
                <a:schemeClr val="tx1"/>
              </a:solidFill>
            </a:endParaRPr>
          </a:p>
          <a:p>
            <a:pPr lvl="1" indent="0" algn="l" defTabSz="457200">
              <a:defRPr sz="6000">
                <a:latin typeface="Verdana"/>
                <a:ea typeface="Verdana"/>
                <a:cs typeface="Verdana"/>
                <a:sym typeface="Verdana"/>
              </a:defRPr>
            </a:pPr>
            <a:endParaRPr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/>
        </p:nvSpPr>
        <p:spPr>
          <a:xfrm>
            <a:off x="543165" y="215899"/>
            <a:ext cx="11918470" cy="932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000" b="1">
                <a:latin typeface="Helvetica"/>
                <a:ea typeface="Helvetica"/>
                <a:cs typeface="Helvetica"/>
                <a:sym typeface="Helvetica"/>
              </a:defRPr>
            </a:pPr>
            <a:r>
              <a:t>3.  Blessed people find joy in God's Word, as they consistently meditate on it.  (V.2)</a:t>
            </a:r>
          </a:p>
          <a:p>
            <a:pPr lvl="1" indent="0" algn="l" defTabSz="457200">
              <a:defRPr sz="6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lvl="1" indent="0" algn="l" defTabSz="457200">
              <a:defRPr sz="6000">
                <a:latin typeface="Verdana"/>
                <a:ea typeface="Verdana"/>
                <a:cs typeface="Verdana"/>
                <a:sym typeface="Verdana"/>
              </a:defRPr>
            </a:pPr>
            <a:r>
              <a:rPr b="1"/>
              <a:t>"</a:t>
            </a:r>
            <a:r>
              <a:t>Whose delight is in the law of the Lord, and who meditates on His law day and night.</a:t>
            </a:r>
            <a:r>
              <a:rPr b="1"/>
              <a:t>”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/>
        </p:nvSpPr>
        <p:spPr>
          <a:xfrm>
            <a:off x="732274" y="668719"/>
            <a:ext cx="11540252" cy="885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5600" b="1">
                <a:latin typeface="Helvetica"/>
                <a:ea typeface="Helvetica"/>
                <a:cs typeface="Helvetica"/>
                <a:sym typeface="Helvetica"/>
              </a:defRPr>
            </a:pPr>
            <a:r>
              <a:t>4.  Blessed people never give up, no matter how harsh the circumstances may be.  (V.3)</a:t>
            </a:r>
          </a:p>
          <a:p>
            <a:pPr lvl="1" indent="0" algn="l" defTabSz="457200">
              <a:defRPr sz="56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algn="l" defTabSz="457200">
              <a:defRPr sz="5000">
                <a:latin typeface="Verdana"/>
                <a:ea typeface="Verdana"/>
                <a:cs typeface="Verdana"/>
                <a:sym typeface="Verdana"/>
              </a:defRPr>
            </a:pPr>
            <a:r>
              <a:t>"That person is like a tree planted by streams of water, which yields its fruit in season and whose leaf does not wither; whatever they do prospers.”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/>
        </p:nvSpPr>
        <p:spPr>
          <a:xfrm>
            <a:off x="732274" y="725868"/>
            <a:ext cx="11540252" cy="873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5600" b="1">
                <a:latin typeface="Verdana"/>
                <a:ea typeface="Verdana"/>
                <a:cs typeface="Verdana"/>
                <a:sym typeface="Verdana"/>
              </a:defRPr>
            </a:pPr>
            <a:r>
              <a:t>5.  The Lord watches over those who are Blessed.  (V.6)</a:t>
            </a:r>
          </a:p>
          <a:p>
            <a:pPr lvl="1" indent="0" algn="l" defTabSz="457200">
              <a:defRPr sz="56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lvl="1" indent="0" algn="l" defTabSz="457200">
              <a:defRPr sz="5600">
                <a:latin typeface="Verdana"/>
                <a:ea typeface="Verdana"/>
                <a:cs typeface="Verdana"/>
                <a:sym typeface="Verdana"/>
              </a:defRPr>
            </a:pPr>
            <a:r>
              <a:rPr b="1"/>
              <a:t>"</a:t>
            </a:r>
            <a:r>
              <a:t>For the Lord watches over the way of the righteous, but the way of the wicked leads to destruction.</a:t>
            </a:r>
            <a:r>
              <a:rPr b="1"/>
              <a:t>”</a:t>
            </a:r>
          </a:p>
        </p:txBody>
      </p:sp>
    </p:spTree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Custom</PresentationFormat>
  <Slides>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modified xsi:type="dcterms:W3CDTF">2016-09-06T23:02:04Z</dcterms:modified>
</cp:coreProperties>
</file>